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96" d="100"/>
          <a:sy n="96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50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414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57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14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289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1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77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5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46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02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3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0036A37-BD61-4232-B177-BD83E519165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B19F790-9932-4FAF-AA4D-AA66B10D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89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irpo.ru/activities/spo-programms/" TargetMode="External"/><Relationship Id="rId2" Type="http://schemas.openxmlformats.org/officeDocument/2006/relationships/hyperlink" Target="https://fgos.ru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consultant.ru/document/cons_doc_LAW_157436/" TargetMode="External"/><Relationship Id="rId4" Type="http://schemas.openxmlformats.org/officeDocument/2006/relationships/hyperlink" Target="https://firpo.ru/reestr-pop-spo/prp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44443" TargetMode="External"/><Relationship Id="rId2" Type="http://schemas.openxmlformats.org/officeDocument/2006/relationships/hyperlink" Target="https://krirpo.ru/wp-content/uploads/2023/08/federalnyj-zakon-ot-29-dekabrja-2012-g-n-273-fz-ob-obrazovanii-v-rossijskoj-fede.pdf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docs.cntd.ru/document/902233423" TargetMode="External"/><Relationship Id="rId4" Type="http://schemas.openxmlformats.org/officeDocument/2006/relationships/hyperlink" Target="https://normativ.kontur.ru/document?moduleId=1&amp;documentId=49427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32EA3-C003-4A61-8B1B-FB7B9D0EA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6460" y="604327"/>
            <a:ext cx="8991600" cy="1645920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начинающего преподавателя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E31185-F08B-0AC6-57B1-404F25456E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0260" y="2946055"/>
            <a:ext cx="9144000" cy="1655762"/>
          </a:xfrm>
        </p:spPr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Занятие 1</a:t>
            </a:r>
          </a:p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«Профессиональная компетентность педагога. Учебно-программная документация преподавателя/мастера ПО</a:t>
            </a:r>
          </a:p>
        </p:txBody>
      </p:sp>
    </p:spTree>
    <p:extLst>
      <p:ext uri="{BB962C8B-B14F-4D97-AF65-F5344CB8AC3E}">
        <p14:creationId xmlns:p14="http://schemas.microsoft.com/office/powerpoint/2010/main" val="422147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89EC3-CFA2-ABD0-F1AA-6B23447BB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03574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Пособие в помощь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02C645-2890-2A4B-9CE7-6ED35EE23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595" y="365125"/>
            <a:ext cx="4072481" cy="59685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C4C5BD-EB62-D6D4-D71D-A77D7726D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696" y="2761797"/>
            <a:ext cx="2875721" cy="287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90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4046C-CE03-7564-950F-55B36527D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722" y="2796209"/>
            <a:ext cx="7782324" cy="1735968"/>
          </a:xfrm>
        </p:spPr>
        <p:txBody>
          <a:bodyPr>
            <a:normAutofit fontScale="90000"/>
          </a:bodyPr>
          <a:lstStyle/>
          <a:p>
            <a:pPr marL="241300" marR="5080" lvl="0" indent="-228600" defTabSz="457200" rtl="0" eaLnBrk="1" fontAlgn="auto" latinLnBrk="0" hangingPunct="1">
              <a:lnSpc>
                <a:spcPts val="3020"/>
              </a:lnSpc>
              <a:spcBef>
                <a:spcPts val="480"/>
              </a:spcBef>
              <a:spcAft>
                <a:spcPts val="0"/>
              </a:spcAft>
              <a:tabLst/>
              <a:defRPr/>
            </a:pPr>
            <a:b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</a:br>
            <a:r>
              <a:rPr kumimoji="0" lang="ru-RU" sz="3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Что</a:t>
            </a:r>
            <a:r>
              <a:rPr kumimoji="0" lang="ru-RU" sz="31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3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lang="ru-RU" sz="31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3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ваш</a:t>
            </a:r>
            <a:r>
              <a:rPr kumimoji="0" lang="ru-RU" sz="3100" b="1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31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взгляд</a:t>
            </a:r>
            <a:r>
              <a:rPr kumimoji="0" lang="ru-RU" sz="31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31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включает</a:t>
            </a:r>
            <a:r>
              <a:rPr kumimoji="0" lang="ru-RU" sz="31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31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учебно-</a:t>
            </a:r>
            <a:r>
              <a:rPr kumimoji="0" lang="ru-RU" sz="31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программная </a:t>
            </a:r>
            <a:r>
              <a:rPr kumimoji="0" lang="ru-RU" sz="31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документация</a:t>
            </a:r>
            <a:r>
              <a:rPr kumimoji="0" lang="ru-RU" sz="3100" b="1" i="0" u="none" strike="noStrike" kern="0" cap="none" spc="-125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3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(учебная</a:t>
            </a:r>
            <a:r>
              <a:rPr kumimoji="0" lang="ru-RU" sz="3100" b="1" i="0" u="none" strike="noStrike" kern="0" cap="none" spc="-114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31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  <a:t>документация) преподавателя?</a:t>
            </a:r>
            <a:br>
              <a:rPr kumimoji="0" lang="ru-RU" sz="3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Microsoft Sans Serif"/>
                <a:ea typeface="+mn-ea"/>
                <a:cs typeface="Microsoft Sans Serif"/>
              </a:rPr>
            </a:br>
            <a:endParaRPr lang="ru-RU" sz="31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0DD64B-553D-0F67-CD18-A7E395DA6BD8}"/>
              </a:ext>
            </a:extLst>
          </p:cNvPr>
          <p:cNvSpPr txBox="1"/>
          <p:nvPr/>
        </p:nvSpPr>
        <p:spPr>
          <a:xfrm>
            <a:off x="1013792" y="634736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Aptos Display" panose="02110004020202020204"/>
              </a:rPr>
              <a:t>Вопрос: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85173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B006AF4B-253D-D8F3-070A-9E4A6104E9BF}"/>
              </a:ext>
            </a:extLst>
          </p:cNvPr>
          <p:cNvSpPr txBox="1"/>
          <p:nvPr/>
        </p:nvSpPr>
        <p:spPr>
          <a:xfrm>
            <a:off x="916529" y="1607444"/>
            <a:ext cx="9013825" cy="37763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459105" indent="-228600">
              <a:lnSpc>
                <a:spcPts val="3020"/>
              </a:lnSpc>
              <a:spcBef>
                <a:spcPts val="480"/>
              </a:spcBef>
              <a:buClr>
                <a:srgbClr val="1C407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b="1" kern="0" spc="-1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ФГОС</a:t>
            </a:r>
            <a:r>
              <a:rPr sz="2800" b="1" kern="0" spc="-8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по</a:t>
            </a:r>
            <a:r>
              <a:rPr sz="2800" b="1" kern="0" spc="-10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специальности</a:t>
            </a:r>
            <a:r>
              <a:rPr sz="2800" b="1" kern="0" spc="-6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(профессии)</a:t>
            </a:r>
            <a:r>
              <a:rPr sz="2800" b="1" kern="0" spc="-9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(выписка</a:t>
            </a:r>
            <a:r>
              <a:rPr sz="2800" b="1" kern="0" spc="-9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по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дисциплине,</a:t>
            </a:r>
            <a:r>
              <a:rPr sz="2800" b="1" kern="0" spc="-10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1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МДК,</a:t>
            </a:r>
            <a:r>
              <a:rPr sz="2800" b="1" kern="0" spc="-6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ПМ)</a:t>
            </a:r>
            <a:endParaRPr sz="2800"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3020"/>
              </a:lnSpc>
              <a:spcBef>
                <a:spcPts val="1005"/>
              </a:spcBef>
              <a:buClr>
                <a:srgbClr val="1C407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Выписка</a:t>
            </a:r>
            <a:r>
              <a:rPr sz="2800" b="1" kern="0" spc="-114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из</a:t>
            </a:r>
            <a:r>
              <a:rPr sz="2800" b="1" kern="0" spc="-13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3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Рабочего</a:t>
            </a:r>
            <a:r>
              <a:rPr sz="2800" b="1" kern="0" spc="-10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учебного</a:t>
            </a:r>
            <a:r>
              <a:rPr sz="2800" b="1" kern="0" spc="-10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плана</a:t>
            </a:r>
            <a:r>
              <a:rPr sz="2800" b="1" kern="0" spc="-114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специальности (профессии)</a:t>
            </a:r>
            <a:endParaRPr sz="2800"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240665" indent="-227965">
              <a:spcBef>
                <a:spcPts val="630"/>
              </a:spcBef>
              <a:buClr>
                <a:srgbClr val="1C407A"/>
              </a:buClr>
              <a:buFont typeface="Wingdings"/>
              <a:buChar char=""/>
              <a:tabLst>
                <a:tab pos="240665" algn="l"/>
              </a:tabLst>
            </a:pP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Примерная</a:t>
            </a:r>
            <a:r>
              <a:rPr sz="2800" b="1" kern="0" spc="-15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800" b="1" kern="0" spc="-10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дисциплины</a:t>
            </a:r>
            <a:r>
              <a:rPr sz="2800" b="1" kern="0" spc="-1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9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(МДК,</a:t>
            </a:r>
            <a:r>
              <a:rPr sz="2800" b="1" kern="0" spc="-9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ПМ)</a:t>
            </a:r>
            <a:endParaRPr sz="2800"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240665" indent="-227965">
              <a:spcBef>
                <a:spcPts val="660"/>
              </a:spcBef>
              <a:buClr>
                <a:srgbClr val="1C407A"/>
              </a:buClr>
              <a:buFont typeface="Wingdings"/>
              <a:buChar char=""/>
              <a:tabLst>
                <a:tab pos="240665" algn="l"/>
              </a:tabLst>
            </a:pP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Рабочая</a:t>
            </a:r>
            <a:r>
              <a:rPr sz="2800" b="1" kern="0" spc="-13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учебная</a:t>
            </a:r>
            <a:r>
              <a:rPr sz="2800" b="1" kern="0" spc="-114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800" b="1" kern="0" spc="-9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дисциплины</a:t>
            </a:r>
            <a:r>
              <a:rPr sz="2800" b="1" kern="0" spc="-10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9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(МДК, </a:t>
            </a:r>
            <a:r>
              <a:rPr sz="2800"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ПМ)</a:t>
            </a:r>
            <a:endParaRPr sz="2800"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240665" indent="-227965">
              <a:spcBef>
                <a:spcPts val="660"/>
              </a:spcBef>
              <a:buClr>
                <a:srgbClr val="1C407A"/>
              </a:buClr>
              <a:buFont typeface="Wingdings"/>
              <a:buChar char=""/>
              <a:tabLst>
                <a:tab pos="240665" algn="l"/>
              </a:tabLst>
            </a:pP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Планы</a:t>
            </a:r>
            <a:r>
              <a:rPr sz="2800" b="1" kern="0" spc="-8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учебных</a:t>
            </a:r>
            <a:r>
              <a:rPr sz="2800" b="1" kern="0" spc="-8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занятий</a:t>
            </a:r>
            <a:endParaRPr sz="2800"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240665" indent="-227965">
              <a:spcBef>
                <a:spcPts val="675"/>
              </a:spcBef>
              <a:buClr>
                <a:srgbClr val="1C407A"/>
              </a:buClr>
              <a:buFont typeface="Wingdings"/>
              <a:buChar char=""/>
              <a:tabLst>
                <a:tab pos="240665" algn="l"/>
              </a:tabLst>
            </a:pPr>
            <a:r>
              <a:rPr sz="2800" b="1" kern="0" spc="-5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Контрольно-</a:t>
            </a:r>
            <a:r>
              <a:rPr sz="2800"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оценочные</a:t>
            </a:r>
            <a:r>
              <a:rPr sz="2800" b="1" kern="0" spc="-10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sz="2800"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средства</a:t>
            </a:r>
            <a:endParaRPr sz="2800"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EF6997-F0DC-E548-337D-8AA15E805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173" y="227100"/>
            <a:ext cx="8596105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96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BAD542B-1454-18BF-2129-BFF3616035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759277"/>
              </p:ext>
            </p:extLst>
          </p:nvPr>
        </p:nvGraphicFramePr>
        <p:xfrm>
          <a:off x="609600" y="670288"/>
          <a:ext cx="11045687" cy="5518477"/>
        </p:xfrm>
        <a:graphic>
          <a:graphicData uri="http://schemas.openxmlformats.org/drawingml/2006/table">
            <a:tbl>
              <a:tblPr firstRow="1" bandRow="1"/>
              <a:tblGrid>
                <a:gridCol w="5559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5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42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Нормативные</a:t>
                      </a:r>
                      <a:r>
                        <a:rPr sz="2400" b="1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документы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17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Где</a:t>
                      </a:r>
                      <a:r>
                        <a:rPr sz="2400" b="1" spc="-1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найти?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94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spc="-80" dirty="0">
                          <a:latin typeface="Microsoft Sans Serif"/>
                          <a:cs typeface="Microsoft Sans Serif"/>
                        </a:rPr>
                        <a:t>ФГОС</a:t>
                      </a:r>
                      <a:r>
                        <a:rPr sz="20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20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dirty="0">
                          <a:latin typeface="Microsoft Sans Serif"/>
                          <a:cs typeface="Microsoft Sans Serif"/>
                        </a:rPr>
                        <a:t>специальности</a:t>
                      </a:r>
                      <a:r>
                        <a:rPr sz="2000" spc="-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10" dirty="0">
                          <a:latin typeface="Microsoft Sans Serif"/>
                          <a:cs typeface="Microsoft Sans Serif"/>
                        </a:rPr>
                        <a:t>(профессии)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Microsoft Sans Serif"/>
                          <a:cs typeface="Microsoft Sans Serif"/>
                        </a:rPr>
                        <a:t>(выписка</a:t>
                      </a:r>
                      <a:r>
                        <a:rPr sz="2000" spc="-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20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dirty="0">
                          <a:latin typeface="Microsoft Sans Serif"/>
                          <a:cs typeface="Microsoft Sans Serif"/>
                        </a:rPr>
                        <a:t>дисциплине,</a:t>
                      </a:r>
                      <a:r>
                        <a:rPr sz="2000" spc="-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80" dirty="0">
                          <a:latin typeface="Microsoft Sans Serif"/>
                          <a:cs typeface="Microsoft Sans Serif"/>
                        </a:rPr>
                        <a:t>МДК,</a:t>
                      </a:r>
                      <a:r>
                        <a:rPr sz="20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25" dirty="0">
                          <a:latin typeface="Microsoft Sans Serif"/>
                          <a:cs typeface="Microsoft Sans Serif"/>
                        </a:rPr>
                        <a:t>ПМ)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Microsoft Sans Serif"/>
                          <a:cs typeface="Microsoft Sans Serif"/>
                          <a:hlinkClick r:id="rId2"/>
                        </a:rPr>
                        <a:t>https://fgos.ru/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13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000" spc="-10" dirty="0">
                          <a:latin typeface="Microsoft Sans Serif"/>
                          <a:cs typeface="Microsoft Sans Serif"/>
                        </a:rPr>
                        <a:t>Примерные</a:t>
                      </a:r>
                      <a:r>
                        <a:rPr sz="2000" spc="-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dirty="0">
                          <a:latin typeface="Microsoft Sans Serif"/>
                          <a:cs typeface="Microsoft Sans Serif"/>
                        </a:rPr>
                        <a:t>основные</a:t>
                      </a:r>
                      <a:r>
                        <a:rPr sz="2000" spc="-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10" dirty="0">
                          <a:latin typeface="Microsoft Sans Serif"/>
                          <a:cs typeface="Microsoft Sans Serif"/>
                        </a:rPr>
                        <a:t>образовательные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20" dirty="0"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2000" spc="-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25" dirty="0">
                          <a:latin typeface="Microsoft Sans Serif"/>
                          <a:cs typeface="Microsoft Sans Serif"/>
                        </a:rPr>
                        <a:t>СПО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  <a:p>
                      <a:pPr marL="91440" marR="15176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Microsoft Sans Serif"/>
                          <a:cs typeface="Microsoft Sans Serif"/>
                        </a:rPr>
                        <a:t>Примерная</a:t>
                      </a:r>
                      <a:r>
                        <a:rPr sz="2000" spc="-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20" dirty="0">
                          <a:latin typeface="Microsoft Sans Serif"/>
                          <a:cs typeface="Microsoft Sans Serif"/>
                        </a:rPr>
                        <a:t>программа</a:t>
                      </a:r>
                      <a:r>
                        <a:rPr sz="2000" spc="-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dirty="0">
                          <a:latin typeface="Microsoft Sans Serif"/>
                          <a:cs typeface="Microsoft Sans Serif"/>
                        </a:rPr>
                        <a:t>дисциплины</a:t>
                      </a:r>
                      <a:r>
                        <a:rPr sz="2000" spc="-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35" dirty="0">
                          <a:latin typeface="Microsoft Sans Serif"/>
                          <a:cs typeface="Microsoft Sans Serif"/>
                        </a:rPr>
                        <a:t>(МДК, </a:t>
                      </a:r>
                      <a:r>
                        <a:rPr sz="2000" spc="-25" dirty="0">
                          <a:latin typeface="Microsoft Sans Serif"/>
                          <a:cs typeface="Microsoft Sans Serif"/>
                        </a:rPr>
                        <a:t>ПМ)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Microsoft Sans Serif"/>
                          <a:cs typeface="Microsoft Sans Serif"/>
                          <a:hlinkClick r:id="rId3"/>
                        </a:rPr>
                        <a:t>https://firpo.ru/activities/spo-programms/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Microsoft Sans Serif"/>
                          <a:cs typeface="Microsoft Sans Serif"/>
                          <a:hlinkClick r:id="rId4"/>
                        </a:rPr>
                        <a:t>https://firpo.ru/reestr-pop-spo/prp/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34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 marR="13360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 dirty="0"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2000" spc="-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000" spc="-10" dirty="0">
                          <a:latin typeface="Microsoft Sans Serif"/>
                          <a:cs typeface="Microsoft Sans Serif"/>
                        </a:rPr>
                        <a:t>профессиональных стандартов</a:t>
                      </a:r>
                      <a:endParaRPr sz="2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Microsoft Sans Serif"/>
                          <a:cs typeface="Microsoft Sans Serif"/>
                          <a:hlinkClick r:id="rId5"/>
                        </a:rPr>
                        <a:t>https://profstandart.rosmintrud.ru/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Microsoft Sans Serif"/>
                          <a:cs typeface="Microsoft Sans Serif"/>
                          <a:hlinkClick r:id="rId5"/>
                        </a:rPr>
                        <a:t>http://www.consultant.ru/document/cons_doc_LA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Microsoft Sans Serif"/>
                          <a:cs typeface="Microsoft Sans Serif"/>
                          <a:hlinkClick r:id="rId5"/>
                        </a:rPr>
                        <a:t>W_157436/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D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174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5F271655-5FA3-81E1-79DB-AA04CB23F45A}"/>
              </a:ext>
            </a:extLst>
          </p:cNvPr>
          <p:cNvSpPr txBox="1">
            <a:spLocks/>
          </p:cNvSpPr>
          <p:nvPr/>
        </p:nvSpPr>
        <p:spPr>
          <a:xfrm>
            <a:off x="633025" y="207643"/>
            <a:ext cx="9624158" cy="5985792"/>
          </a:xfrm>
          <a:prstGeom prst="rect">
            <a:avLst/>
          </a:prstGeom>
        </p:spPr>
        <p:txBody>
          <a:bodyPr vert="horz" wrap="square" lIns="0" tIns="342442" rIns="0" bIns="0" rtlCol="0">
            <a:spAutoFit/>
          </a:bodyPr>
          <a:lstStyle>
            <a:lvl1pPr>
              <a:defRPr sz="3200" b="1" i="0">
                <a:solidFill>
                  <a:srgbClr val="1C407A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Рабочая</a:t>
            </a:r>
            <a:r>
              <a:rPr kumimoji="0" lang="ru-RU" sz="2800" b="1" i="0" u="none" strike="noStrike" kern="0" cap="none" spc="-1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программа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-1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kern="0" spc="-10" dirty="0">
              <a:solidFill>
                <a:srgbClr val="C00000"/>
              </a:solidFill>
            </a:endParaRPr>
          </a:p>
          <a:p>
            <a:pPr marL="12700" marR="0" lvl="0" indent="0" algn="just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Рабочая программа </a:t>
            </a:r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учебной дисциплины, профессионального модуля, производственной и учебной практики является основным документом, определяющим содержание, организацию и проведение образовательного процесса по конкретной учебной дисциплине, профессиональному модулю или виду практики. Рабочие учебные программы разрабатываются преподавателями/мастерами производственного обучения в соответствии с требованиями ФГОС СПО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6066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D0A9C-38E0-3958-8D19-93AA89AE51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764" y="2407279"/>
            <a:ext cx="9250018" cy="26761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используя макет и тематический план по преподаваемой дисциплине оформить рабочую программу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203B85-46A8-6953-DB53-233E25899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0793" y="449779"/>
            <a:ext cx="8688423" cy="1239894"/>
          </a:xfrm>
        </p:spPr>
        <p:txBody>
          <a:bodyPr>
            <a:no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ПРАКТИЧЕСКОЕ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1844345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76D4B-568D-A4B5-384D-BF4BB084CF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1113" y="2387945"/>
            <a:ext cx="9144000" cy="1655762"/>
          </a:xfrm>
        </p:spPr>
        <p:txBody>
          <a:bodyPr>
            <a:normAutofit fontScale="90000"/>
          </a:bodyPr>
          <a:lstStyle/>
          <a:p>
            <a:b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Чему планируете научиться?</a:t>
            </a:r>
            <a:b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D7FBCC-AB1D-9BCD-0152-BD89B6AFB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719" y="359739"/>
            <a:ext cx="6383065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8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7EA8B-D711-824C-0059-6A4028981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6591"/>
            <a:ext cx="10515600" cy="2852737"/>
          </a:xfrm>
        </p:spPr>
        <p:txBody>
          <a:bodyPr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Анкета для выявления затруднений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89D9C3-E5CD-3EE0-E032-19B25DAB9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826" y="2146852"/>
            <a:ext cx="4260573" cy="426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77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4ECB4-8F98-5BBB-C80A-B2878784A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4487" y="2560224"/>
            <a:ext cx="9144000" cy="2387600"/>
          </a:xfrm>
        </p:spPr>
        <p:txBody>
          <a:bodyPr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документы, которые регламентируют деятельность педагога?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DC6228-65E1-A292-D47F-7546898AA36A}"/>
              </a:ext>
            </a:extLst>
          </p:cNvPr>
          <p:cNvSpPr txBox="1"/>
          <p:nvPr/>
        </p:nvSpPr>
        <p:spPr>
          <a:xfrm>
            <a:off x="1318592" y="555223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Aptos Display" panose="02110004020202020204"/>
                <a:ea typeface="+mj-ea"/>
                <a:cs typeface="+mj-cs"/>
              </a:rPr>
              <a:t>Вопрос: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7821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81D52-FF07-C50A-6ADF-73FD26D8F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35823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152F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Профессиональная</a:t>
            </a:r>
            <a:r>
              <a:rPr kumimoji="0" lang="ru-RU" sz="3200" b="1" i="0" u="none" strike="noStrike" kern="0" cap="none" spc="-180" normalizeH="0" baseline="0" noProof="0" dirty="0">
                <a:ln>
                  <a:noFill/>
                </a:ln>
                <a:solidFill>
                  <a:srgbClr val="152F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200" b="1" i="0" u="none" strike="noStrike" kern="0" cap="none" spc="-10" normalizeH="0" baseline="0" noProof="0" dirty="0">
                <a:ln>
                  <a:noFill/>
                </a:ln>
                <a:solidFill>
                  <a:srgbClr val="152F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компетентность</a:t>
            </a:r>
            <a:r>
              <a:rPr kumimoji="0" lang="ru-RU" sz="3200" b="1" i="0" u="none" strike="noStrike" kern="0" cap="none" spc="-165" normalizeH="0" baseline="0" noProof="0" dirty="0">
                <a:ln>
                  <a:noFill/>
                </a:ln>
                <a:solidFill>
                  <a:srgbClr val="152F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200" b="1" i="0" u="none" strike="noStrike" kern="0" cap="none" spc="-10" normalizeH="0" baseline="0" noProof="0" dirty="0">
                <a:ln>
                  <a:noFill/>
                </a:ln>
                <a:solidFill>
                  <a:srgbClr val="152F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педагога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91D93570-C107-E8DC-EC18-32222994E2CD}"/>
              </a:ext>
            </a:extLst>
          </p:cNvPr>
          <p:cNvSpPr txBox="1"/>
          <p:nvPr/>
        </p:nvSpPr>
        <p:spPr>
          <a:xfrm>
            <a:off x="731520" y="1801952"/>
            <a:ext cx="10622280" cy="486479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1294765" indent="-228600">
              <a:spcBef>
                <a:spcPts val="375"/>
              </a:spcBef>
              <a:buClr>
                <a:srgbClr val="1C407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Федеральный</a:t>
            </a:r>
            <a:r>
              <a:rPr sz="2400" u="sng" kern="0" spc="-7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</a:t>
            </a:r>
            <a:r>
              <a:rPr sz="2400" u="sng" kern="0" spc="-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29.12.2012</a:t>
            </a:r>
            <a:r>
              <a:rPr sz="2400" u="sng" kern="0" spc="-4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1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</a:t>
            </a: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273-</a:t>
            </a:r>
            <a:r>
              <a:rPr sz="2400" u="sng" kern="0" spc="-1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ФЗ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«Об</a:t>
            </a:r>
            <a:r>
              <a:rPr sz="2400" u="sng" kern="0" spc="-3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образовании</a:t>
            </a:r>
            <a:r>
              <a:rPr sz="2400" u="sng" kern="0" spc="-7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Российской</a:t>
            </a:r>
            <a:r>
              <a:rPr sz="2400" kern="0" spc="-10" dirty="0">
                <a:solidFill>
                  <a:srgbClr val="467886"/>
                </a:solid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002060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Федерации»</a:t>
            </a:r>
            <a:endParaRPr sz="2400" kern="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marL="241300" marR="461645" indent="-228600">
              <a:spcBef>
                <a:spcPts val="1000"/>
              </a:spcBef>
              <a:buClr>
                <a:srgbClr val="1C407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Приказ</a:t>
            </a:r>
            <a:r>
              <a:rPr sz="2400" u="sng" kern="0" spc="-1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Минпросвещения</a:t>
            </a:r>
            <a:r>
              <a:rPr sz="2400" u="sng" kern="0" spc="-6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России</a:t>
            </a:r>
            <a:r>
              <a:rPr sz="2400" u="sng" kern="0" spc="-6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</a:t>
            </a:r>
            <a:r>
              <a:rPr sz="2400" u="sng" kern="0" spc="-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24.08.2022</a:t>
            </a:r>
            <a:r>
              <a:rPr sz="2400" u="sng" kern="0" spc="-6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4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г.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1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</a:t>
            </a:r>
            <a:r>
              <a:rPr sz="2400" u="sng" kern="0" spc="-3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762</a:t>
            </a:r>
            <a:r>
              <a:rPr sz="2400" u="sng" kern="0" spc="-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«Об</a:t>
            </a:r>
            <a:r>
              <a:rPr sz="2400" u="sng" kern="0" spc="-5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утверждении</a:t>
            </a:r>
            <a:r>
              <a:rPr sz="2400" u="sng" kern="0" spc="-6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Порядка</a:t>
            </a:r>
            <a:r>
              <a:rPr sz="2400" kern="0" spc="-10" dirty="0">
                <a:solidFill>
                  <a:srgbClr val="467886"/>
                </a:solid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организации</a:t>
            </a:r>
            <a:r>
              <a:rPr sz="2400" u="sng" kern="0" spc="-6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осуществления</a:t>
            </a:r>
            <a:r>
              <a:rPr sz="2400" u="sng" kern="0" spc="-3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образовательной</a:t>
            </a:r>
            <a:r>
              <a:rPr sz="2400" u="sng" kern="0" spc="-4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деятельности</a:t>
            </a:r>
            <a:r>
              <a:rPr sz="2400" u="sng" kern="0" spc="-3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образовательным</a:t>
            </a:r>
            <a:r>
              <a:rPr sz="2400" kern="0" spc="-10" dirty="0">
                <a:solidFill>
                  <a:srgbClr val="467886"/>
                </a:solid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программам</a:t>
            </a:r>
            <a:r>
              <a:rPr sz="2400" u="sng" kern="0" spc="-5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среднего</a:t>
            </a:r>
            <a:r>
              <a:rPr sz="2400" u="sng" kern="0" spc="-4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профессионального</a:t>
            </a:r>
            <a:r>
              <a:rPr sz="2400" u="sng" kern="0" spc="-5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002060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образования»</a:t>
            </a:r>
            <a:endParaRPr sz="2400" kern="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marL="241300" marR="145415" indent="-228600">
              <a:spcBef>
                <a:spcPts val="1005"/>
              </a:spcBef>
              <a:buClr>
                <a:srgbClr val="1C407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Профессиональный</a:t>
            </a:r>
            <a:r>
              <a:rPr sz="2400" u="sng" kern="0" spc="-10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стандарт</a:t>
            </a:r>
            <a:r>
              <a:rPr sz="2400" u="sng" kern="0" spc="-7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"Педагог</a:t>
            </a:r>
            <a:r>
              <a:rPr sz="2400" u="sng" kern="0" spc="-7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профессионального</a:t>
            </a:r>
            <a:r>
              <a:rPr sz="2400" u="sng" kern="0" spc="-8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обучения,</a:t>
            </a:r>
            <a:r>
              <a:rPr sz="2400" u="sng" kern="0" spc="-7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среднего</a:t>
            </a:r>
            <a:r>
              <a:rPr sz="2400" kern="0" spc="-10" dirty="0">
                <a:solidFill>
                  <a:srgbClr val="467886"/>
                </a:solid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профессионального</a:t>
            </a:r>
            <a:r>
              <a:rPr sz="2400" u="sng" kern="0" spc="-6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образования»</a:t>
            </a:r>
            <a:r>
              <a:rPr sz="2400" u="sng" kern="0" spc="-5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(Приказ</a:t>
            </a:r>
            <a:r>
              <a:rPr sz="2400" u="sng" kern="0" spc="-7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Министерства</a:t>
            </a:r>
            <a:r>
              <a:rPr sz="2400" u="sng" kern="0" spc="-7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труда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</a:t>
            </a:r>
            <a:r>
              <a:rPr sz="2400" u="sng" kern="0" spc="-3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социальной</a:t>
            </a:r>
            <a:r>
              <a:rPr sz="2400" u="sng" kern="0" spc="-8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защиты</a:t>
            </a:r>
            <a:r>
              <a:rPr sz="2400" kern="0" spc="-10" dirty="0">
                <a:solidFill>
                  <a:srgbClr val="467886"/>
                </a:solid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8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РФ</a:t>
            </a:r>
            <a:r>
              <a:rPr sz="2400" u="sng" kern="0" spc="-5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</a:t>
            </a:r>
            <a:r>
              <a:rPr sz="2400" u="sng" kern="0" spc="-3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r>
              <a:rPr sz="2400" u="sng" kern="0" spc="-1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марта</a:t>
            </a:r>
            <a:r>
              <a:rPr sz="2400" u="sng" kern="0" spc="-3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2025</a:t>
            </a:r>
            <a:r>
              <a:rPr sz="2400" u="sng" kern="0" spc="-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4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г.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002060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№136н)</a:t>
            </a:r>
            <a:endParaRPr sz="2400" kern="0" dirty="0">
              <a:solidFill>
                <a:srgbClr val="002060"/>
              </a:solidFill>
              <a:latin typeface="Microsoft Sans Serif"/>
              <a:cs typeface="Microsoft Sans Serif"/>
            </a:endParaRPr>
          </a:p>
          <a:p>
            <a:pPr marL="241300" marR="5080" indent="-228600">
              <a:spcBef>
                <a:spcPts val="1000"/>
              </a:spcBef>
              <a:buClr>
                <a:srgbClr val="1C407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Квалификационные</a:t>
            </a:r>
            <a:r>
              <a:rPr sz="2400" u="sng" kern="0" spc="-5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характеристики</a:t>
            </a:r>
            <a:r>
              <a:rPr sz="2400" u="sng" kern="0" spc="-5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(ЕКС)</a:t>
            </a:r>
            <a:r>
              <a:rPr sz="2400" u="sng" kern="0" spc="-1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(Приказ</a:t>
            </a:r>
            <a:r>
              <a:rPr sz="2400" u="sng" kern="0" spc="-4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1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</a:t>
            </a: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761н</a:t>
            </a:r>
            <a:r>
              <a:rPr sz="2400" u="sng" kern="0" spc="-3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от</a:t>
            </a:r>
            <a:r>
              <a:rPr sz="2400" u="sng" kern="0" spc="-1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26.08.2010</a:t>
            </a:r>
            <a:r>
              <a:rPr sz="2400" u="sng" kern="0" spc="-4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Министерства</a:t>
            </a:r>
            <a:r>
              <a:rPr sz="2400" kern="0" spc="-10" dirty="0">
                <a:solidFill>
                  <a:srgbClr val="467886"/>
                </a:solid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здравоохранения</a:t>
            </a:r>
            <a:r>
              <a:rPr sz="2400" u="sng" kern="0" spc="-5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</a:t>
            </a:r>
            <a:r>
              <a:rPr sz="2400" u="sng" kern="0" spc="-4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социального</a:t>
            </a:r>
            <a:r>
              <a:rPr sz="2400" u="sng" kern="0" spc="-6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развития</a:t>
            </a:r>
            <a:r>
              <a:rPr sz="2400" u="sng" kern="0" spc="-55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2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Российской</a:t>
            </a:r>
            <a:r>
              <a:rPr sz="2400" u="sng" kern="0" spc="-60" dirty="0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kern="0" spc="-10" dirty="0" err="1">
                <a:solidFill>
                  <a:srgbClr val="467886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Федерации</a:t>
            </a:r>
            <a:r>
              <a:rPr sz="2400" u="sng" kern="0" spc="-10" dirty="0">
                <a:solidFill>
                  <a:srgbClr val="002060"/>
                </a:solidFill>
                <a:uFill>
                  <a:solidFill>
                    <a:srgbClr val="006FC0"/>
                  </a:solidFill>
                </a:uFill>
                <a:latin typeface="Microsoft Sans Serif"/>
                <a:cs typeface="Microsoft Sans Serif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sz="2400" kern="0" dirty="0">
              <a:solidFill>
                <a:srgbClr val="002060"/>
              </a:solidFill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25807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1B858-D81B-7C31-B112-09DC0835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545" y="228078"/>
            <a:ext cx="7729728" cy="1188720"/>
          </a:xfrm>
        </p:spPr>
        <p:txBody>
          <a:bodyPr/>
          <a:lstStyle/>
          <a:p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1C4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Профессиональный</a:t>
            </a:r>
            <a:r>
              <a:rPr kumimoji="0" lang="ru-RU" sz="3200" b="1" i="0" u="none" strike="noStrike" kern="0" cap="none" spc="-200" normalizeH="0" baseline="0" noProof="0" dirty="0">
                <a:ln>
                  <a:noFill/>
                </a:ln>
                <a:solidFill>
                  <a:srgbClr val="1C4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200" b="1" i="0" u="none" strike="noStrike" kern="0" cap="none" spc="-10" normalizeH="0" baseline="0" noProof="0" dirty="0">
                <a:ln>
                  <a:noFill/>
                </a:ln>
                <a:solidFill>
                  <a:srgbClr val="1C4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</a:rPr>
              <a:t>стандарт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ject 5">
            <a:extLst>
              <a:ext uri="{FF2B5EF4-FFF2-40B4-BE49-F238E27FC236}">
                <a16:creationId xmlns:a16="http://schemas.microsoft.com/office/drawing/2014/main" id="{8E4649E1-16F4-3A40-1784-7914E6B7610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7547" y="1680547"/>
            <a:ext cx="3438604" cy="4619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ject 7">
            <a:extLst>
              <a:ext uri="{FF2B5EF4-FFF2-40B4-BE49-F238E27FC236}">
                <a16:creationId xmlns:a16="http://schemas.microsoft.com/office/drawing/2014/main" id="{C89657DE-7983-3F7B-E156-A75DCA073288}"/>
              </a:ext>
            </a:extLst>
          </p:cNvPr>
          <p:cNvSpPr txBox="1"/>
          <p:nvPr/>
        </p:nvSpPr>
        <p:spPr>
          <a:xfrm>
            <a:off x="6957392" y="2107210"/>
            <a:ext cx="3367928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Принят</a:t>
            </a:r>
            <a:r>
              <a:rPr b="1" kern="0" spc="-3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21</a:t>
            </a:r>
            <a:r>
              <a:rPr b="1" kern="0" spc="-3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b="1" kern="0" spc="-1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марта</a:t>
            </a:r>
            <a:r>
              <a:rPr b="1" kern="0" spc="-1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2025</a:t>
            </a:r>
            <a:r>
              <a:rPr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г.</a:t>
            </a:r>
            <a:endParaRPr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>
              <a:spcBef>
                <a:spcPts val="120"/>
              </a:spcBef>
            </a:pPr>
            <a:endParaRPr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12700"/>
            <a:r>
              <a:rPr b="1" kern="0" spc="-3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Действует</a:t>
            </a:r>
            <a:r>
              <a:rPr b="1" kern="0" spc="-1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с</a:t>
            </a:r>
            <a:r>
              <a:rPr b="1" kern="0" spc="-3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1</a:t>
            </a:r>
            <a:r>
              <a:rPr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сентября</a:t>
            </a:r>
            <a:r>
              <a:rPr b="1" kern="0" spc="-2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</a:t>
            </a:r>
            <a:r>
              <a:rPr b="1" kern="0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2025</a:t>
            </a:r>
            <a:r>
              <a:rPr b="1" kern="0" spc="-25" dirty="0">
                <a:solidFill>
                  <a:sysClr val="windowText" lastClr="000000"/>
                </a:solidFill>
                <a:latin typeface="Microsoft Sans Serif"/>
                <a:cs typeface="Microsoft Sans Serif"/>
              </a:rPr>
              <a:t> г.</a:t>
            </a:r>
            <a:endParaRPr b="1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93508B-E2E3-FDCE-3366-64F394DA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355" y="3894146"/>
            <a:ext cx="1615574" cy="16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08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AECB43-9FC3-D171-D545-21BE260D2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61" y="1071658"/>
            <a:ext cx="10912786" cy="9937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371C61-C5C3-E6E0-B1F6-12A3DA86A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61" y="2065392"/>
            <a:ext cx="10711600" cy="42005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94C0FB-3A03-9372-D8DF-EA787F89D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6596" y="0"/>
            <a:ext cx="9632515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2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230D82-CCDF-9FA1-97C9-C43740926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768" y="65285"/>
            <a:ext cx="9632515" cy="11217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10BABC-F395-7001-B017-9BA5ED464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632" y="1003942"/>
            <a:ext cx="10912786" cy="9937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C0A58E-7EDB-1088-A714-6B22EDE4B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77" y="2057358"/>
            <a:ext cx="10992041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47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F41E11-32A0-3566-B2B1-BA7BCC402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664" y="0"/>
            <a:ext cx="9632515" cy="11217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B4FB93-275A-ADE1-BEF4-E1B0DB888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79" y="984063"/>
            <a:ext cx="10912786" cy="9937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9BFAC8-88CC-DB7A-41C3-BA29CE8CD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79" y="2071020"/>
            <a:ext cx="10815241" cy="389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1892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74</TotalTime>
  <Words>360</Words>
  <Application>Microsoft Office PowerPoint</Application>
  <PresentationFormat>Широкоэкранный</PresentationFormat>
  <Paragraphs>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Aptos Display</vt:lpstr>
      <vt:lpstr>Arial</vt:lpstr>
      <vt:lpstr>Corbel</vt:lpstr>
      <vt:lpstr>Gill Sans MT</vt:lpstr>
      <vt:lpstr>Microsoft Sans Serif</vt:lpstr>
      <vt:lpstr>Times New Roman</vt:lpstr>
      <vt:lpstr>Wingdings</vt:lpstr>
      <vt:lpstr>Посылка</vt:lpstr>
      <vt:lpstr>Школа начинающего преподавателя</vt:lpstr>
      <vt:lpstr> Чему планируете научиться? </vt:lpstr>
      <vt:lpstr>Анкета для выявления затруднений </vt:lpstr>
      <vt:lpstr>Основные документы, которые регламентируют деятельность педагога?</vt:lpstr>
      <vt:lpstr>Профессиональная компетентность педагога</vt:lpstr>
      <vt:lpstr>Профессиональный стандарт</vt:lpstr>
      <vt:lpstr>Презентация PowerPoint</vt:lpstr>
      <vt:lpstr>Презентация PowerPoint</vt:lpstr>
      <vt:lpstr>Презентация PowerPoint</vt:lpstr>
      <vt:lpstr>Пособие в помощь</vt:lpstr>
      <vt:lpstr> Что на ваш взгляд включает учебно-программная документация (учебная документация) преподавателя? </vt:lpstr>
      <vt:lpstr>Презентация PowerPoint</vt:lpstr>
      <vt:lpstr>Презентация PowerPoint</vt:lpstr>
      <vt:lpstr>Презентация PowerPoint</vt:lpstr>
      <vt:lpstr>используя макет и тематический план по преподаваемой дисциплине оформить рабочую программу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Алексей Лисаев</dc:creator>
  <cp:lastModifiedBy>Алексей Лисаев</cp:lastModifiedBy>
  <cp:revision>1</cp:revision>
  <dcterms:created xsi:type="dcterms:W3CDTF">2025-10-28T09:55:41Z</dcterms:created>
  <dcterms:modified xsi:type="dcterms:W3CDTF">2025-10-28T11:10:32Z</dcterms:modified>
</cp:coreProperties>
</file>